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7" r:id="rId2"/>
    <p:sldId id="270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B3BA1"/>
    <a:srgbClr val="255997"/>
    <a:srgbClr val="E7E7B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28" autoAdjust="0"/>
  </p:normalViewPr>
  <p:slideViewPr>
    <p:cSldViewPr>
      <p:cViewPr>
        <p:scale>
          <a:sx n="120" d="100"/>
          <a:sy n="120" d="100"/>
        </p:scale>
        <p:origin x="-955" y="24"/>
      </p:cViewPr>
      <p:guideLst>
        <p:guide orient="horz" pos="374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plotArea>
      <c:layout/>
      <c:barChart>
        <c:barDir val="bar"/>
        <c:grouping val="clustered"/>
        <c:ser>
          <c:idx val="0"/>
          <c:order val="0"/>
          <c:cat>
            <c:strRef>
              <c:f>Sheet1!$C$4:$C$30</c:f>
              <c:strCache>
                <c:ptCount val="27"/>
                <c:pt idx="0">
                  <c:v>Australia</c:v>
                </c:pt>
                <c:pt idx="1">
                  <c:v>Austria</c:v>
                </c:pt>
                <c:pt idx="2">
                  <c:v>Belgium</c:v>
                </c:pt>
                <c:pt idx="3">
                  <c:v>Brazil</c:v>
                </c:pt>
                <c:pt idx="4">
                  <c:v>Canada</c:v>
                </c:pt>
                <c:pt idx="5">
                  <c:v>Chile</c:v>
                </c:pt>
                <c:pt idx="6">
                  <c:v>Cyprus</c:v>
                </c:pt>
                <c:pt idx="7">
                  <c:v>Denmark</c:v>
                </c:pt>
                <c:pt idx="8">
                  <c:v>Finland</c:v>
                </c:pt>
                <c:pt idx="9">
                  <c:v>France</c:v>
                </c:pt>
                <c:pt idx="10">
                  <c:v>Germany</c:v>
                </c:pt>
                <c:pt idx="11">
                  <c:v>Greece</c:v>
                </c:pt>
                <c:pt idx="12">
                  <c:v>Ireland</c:v>
                </c:pt>
                <c:pt idx="13">
                  <c:v>Israel</c:v>
                </c:pt>
                <c:pt idx="14">
                  <c:v>Italy</c:v>
                </c:pt>
                <c:pt idx="15">
                  <c:v>Malta</c:v>
                </c:pt>
                <c:pt idx="16">
                  <c:v>Norway</c:v>
                </c:pt>
                <c:pt idx="17">
                  <c:v>Poland</c:v>
                </c:pt>
                <c:pt idx="18">
                  <c:v>Portugal</c:v>
                </c:pt>
                <c:pt idx="19">
                  <c:v>R.Macedonia</c:v>
                </c:pt>
                <c:pt idx="20">
                  <c:v>Spain</c:v>
                </c:pt>
                <c:pt idx="21">
                  <c:v>Sweden</c:v>
                </c:pt>
                <c:pt idx="22">
                  <c:v>Switzerland</c:v>
                </c:pt>
                <c:pt idx="23">
                  <c:v>Taiwan</c:v>
                </c:pt>
                <c:pt idx="24">
                  <c:v>The Netherlands</c:v>
                </c:pt>
                <c:pt idx="25">
                  <c:v>UK</c:v>
                </c:pt>
                <c:pt idx="26">
                  <c:v>USA</c:v>
                </c:pt>
              </c:strCache>
            </c:strRef>
          </c:cat>
          <c:val>
            <c:numRef>
              <c:f>Sheet1!$D$4:$D$30</c:f>
              <c:numCache>
                <c:formatCode>###0</c:formatCode>
                <c:ptCount val="27"/>
                <c:pt idx="0">
                  <c:v>7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4</c:v>
                </c:pt>
                <c:pt idx="10">
                  <c:v>7</c:v>
                </c:pt>
                <c:pt idx="11">
                  <c:v>5</c:v>
                </c:pt>
                <c:pt idx="12">
                  <c:v>1</c:v>
                </c:pt>
                <c:pt idx="13">
                  <c:v>2</c:v>
                </c:pt>
                <c:pt idx="14">
                  <c:v>10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5</c:v>
                </c:pt>
                <c:pt idx="22">
                  <c:v>2</c:v>
                </c:pt>
                <c:pt idx="23">
                  <c:v>1</c:v>
                </c:pt>
                <c:pt idx="24">
                  <c:v>2</c:v>
                </c:pt>
                <c:pt idx="25">
                  <c:v>29</c:v>
                </c:pt>
                <c:pt idx="26">
                  <c:v>15</c:v>
                </c:pt>
              </c:numCache>
            </c:numRef>
          </c:val>
        </c:ser>
        <c:dLbls>
          <c:showVal val="1"/>
        </c:dLbls>
        <c:gapWidth val="75"/>
        <c:axId val="62098816"/>
        <c:axId val="63628416"/>
      </c:barChart>
      <c:catAx>
        <c:axId val="62098816"/>
        <c:scaling>
          <c:orientation val="maxMin"/>
        </c:scaling>
        <c:axPos val="l"/>
        <c:majorTickMark val="none"/>
        <c:tickLblPos val="nextTo"/>
        <c:crossAx val="63628416"/>
        <c:crosses val="autoZero"/>
        <c:auto val="1"/>
        <c:lblAlgn val="ctr"/>
        <c:lblOffset val="100"/>
      </c:catAx>
      <c:valAx>
        <c:axId val="63628416"/>
        <c:scaling>
          <c:orientation val="minMax"/>
        </c:scaling>
        <c:axPos val="t"/>
        <c:numFmt formatCode="###0" sourceLinked="1"/>
        <c:majorTickMark val="none"/>
        <c:tickLblPos val="nextTo"/>
        <c:crossAx val="62098816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autoTitleDeleted val="1"/>
    <c:plotArea>
      <c:layout/>
      <c:barChart>
        <c:barDir val="col"/>
        <c:grouping val="clustered"/>
        <c:ser>
          <c:idx val="0"/>
          <c:order val="0"/>
          <c:dLbls>
            <c:dLblPos val="inEnd"/>
            <c:showVal val="1"/>
          </c:dLbls>
          <c:cat>
            <c:strRef>
              <c:f>Sheet1!$C$36:$C$41</c:f>
              <c:strCache>
                <c:ptCount val="6"/>
                <c:pt idx="0">
                  <c:v>Psychodynamic</c:v>
                </c:pt>
                <c:pt idx="1">
                  <c:v>Systemic</c:v>
                </c:pt>
                <c:pt idx="2">
                  <c:v>other</c:v>
                </c:pt>
                <c:pt idx="3">
                  <c:v>Integrative</c:v>
                </c:pt>
                <c:pt idx="4">
                  <c:v>Existential / humanistic</c:v>
                </c:pt>
                <c:pt idx="5">
                  <c:v>CBT</c:v>
                </c:pt>
              </c:strCache>
            </c:strRef>
          </c:cat>
          <c:val>
            <c:numRef>
              <c:f>Sheet1!$D$36:$D$41</c:f>
              <c:numCache>
                <c:formatCode>###0</c:formatCode>
                <c:ptCount val="6"/>
                <c:pt idx="0">
                  <c:v>57</c:v>
                </c:pt>
                <c:pt idx="1">
                  <c:v>29</c:v>
                </c:pt>
                <c:pt idx="2">
                  <c:v>13</c:v>
                </c:pt>
                <c:pt idx="3">
                  <c:v>8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dLbls/>
        <c:gapWidth val="75"/>
        <c:overlap val="40"/>
        <c:axId val="64337024"/>
        <c:axId val="64338560"/>
      </c:barChart>
      <c:catAx>
        <c:axId val="64337024"/>
        <c:scaling>
          <c:orientation val="minMax"/>
        </c:scaling>
        <c:axPos val="b"/>
        <c:majorTickMark val="none"/>
        <c:tickLblPos val="nextTo"/>
        <c:crossAx val="64338560"/>
        <c:crosses val="autoZero"/>
        <c:auto val="1"/>
        <c:lblAlgn val="ctr"/>
        <c:lblOffset val="100"/>
      </c:catAx>
      <c:valAx>
        <c:axId val="64338560"/>
        <c:scaling>
          <c:orientation val="minMax"/>
        </c:scaling>
        <c:axPos val="l"/>
        <c:majorGridlines/>
        <c:numFmt formatCode="###0" sourceLinked="1"/>
        <c:majorTickMark val="none"/>
        <c:tickLblPos val="nextTo"/>
        <c:crossAx val="64337024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autoTitleDeleted val="1"/>
    <c:plotArea>
      <c:layout>
        <c:manualLayout>
          <c:layoutTarget val="inner"/>
          <c:xMode val="edge"/>
          <c:yMode val="edge"/>
          <c:x val="6.4587730272033766E-2"/>
          <c:y val="4.4255178645578479E-2"/>
          <c:w val="0.90799793950989782"/>
          <c:h val="0.72353083522147532"/>
        </c:manualLayout>
      </c:layout>
      <c:barChart>
        <c:barDir val="col"/>
        <c:grouping val="clustered"/>
        <c:ser>
          <c:idx val="0"/>
          <c:order val="0"/>
          <c:dLbls>
            <c:dLblPos val="inEnd"/>
            <c:showVal val="1"/>
          </c:dLbls>
          <c:cat>
            <c:strRef>
              <c:f>Sheet1!$C$59:$C$62</c:f>
              <c:strCache>
                <c:ptCount val="4"/>
                <c:pt idx="0">
                  <c:v>Clinician/researcher</c:v>
                </c:pt>
                <c:pt idx="1">
                  <c:v>Primarily a clinician</c:v>
                </c:pt>
                <c:pt idx="2">
                  <c:v>Primarily a researcher</c:v>
                </c:pt>
                <c:pt idx="3">
                  <c:v>other</c:v>
                </c:pt>
              </c:strCache>
            </c:strRef>
          </c:cat>
          <c:val>
            <c:numRef>
              <c:f>Sheet1!$D$59:$D$62</c:f>
              <c:numCache>
                <c:formatCode>###0</c:formatCode>
                <c:ptCount val="4"/>
                <c:pt idx="0">
                  <c:v>62</c:v>
                </c:pt>
                <c:pt idx="1">
                  <c:v>28</c:v>
                </c:pt>
                <c:pt idx="2">
                  <c:v>10</c:v>
                </c:pt>
                <c:pt idx="3">
                  <c:v>3</c:v>
                </c:pt>
              </c:numCache>
            </c:numRef>
          </c:val>
        </c:ser>
        <c:dLbls/>
        <c:gapWidth val="75"/>
        <c:overlap val="40"/>
        <c:axId val="63746048"/>
        <c:axId val="63747584"/>
      </c:barChart>
      <c:catAx>
        <c:axId val="63746048"/>
        <c:scaling>
          <c:orientation val="minMax"/>
        </c:scaling>
        <c:axPos val="b"/>
        <c:majorTickMark val="none"/>
        <c:tickLblPos val="nextTo"/>
        <c:txPr>
          <a:bodyPr rot="-1740000" vert="horz"/>
          <a:lstStyle/>
          <a:p>
            <a:pPr>
              <a:defRPr/>
            </a:pPr>
            <a:endParaRPr lang="en-US"/>
          </a:p>
        </c:txPr>
        <c:crossAx val="63747584"/>
        <c:crosses val="autoZero"/>
        <c:auto val="1"/>
        <c:lblAlgn val="ctr"/>
        <c:lblOffset val="100"/>
      </c:catAx>
      <c:valAx>
        <c:axId val="63747584"/>
        <c:scaling>
          <c:orientation val="minMax"/>
        </c:scaling>
        <c:axPos val="l"/>
        <c:majorGridlines/>
        <c:numFmt formatCode="###0" sourceLinked="1"/>
        <c:majorTickMark val="none"/>
        <c:tickLblPos val="nextTo"/>
        <c:crossAx val="63746048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autoTitleDeleted val="1"/>
    <c:plotArea>
      <c:layout/>
      <c:barChart>
        <c:barDir val="col"/>
        <c:grouping val="clustered"/>
        <c:ser>
          <c:idx val="0"/>
          <c:order val="0"/>
          <c:dLbls>
            <c:dLblPos val="inEnd"/>
            <c:showVal val="1"/>
          </c:dLbls>
          <c:cat>
            <c:strRef>
              <c:f>Sheet1!$C$80:$C$83</c:f>
              <c:strCache>
                <c:ptCount val="4"/>
                <c:pt idx="0">
                  <c:v>Mixed-method</c:v>
                </c:pt>
                <c:pt idx="1">
                  <c:v>Qualitative</c:v>
                </c:pt>
                <c:pt idx="2">
                  <c:v>Quantitative</c:v>
                </c:pt>
                <c:pt idx="3">
                  <c:v>Case study</c:v>
                </c:pt>
              </c:strCache>
            </c:strRef>
          </c:cat>
          <c:val>
            <c:numRef>
              <c:f>Sheet1!$D$80:$D$83</c:f>
              <c:numCache>
                <c:formatCode>###0</c:formatCode>
                <c:ptCount val="4"/>
                <c:pt idx="0">
                  <c:v>51</c:v>
                </c:pt>
                <c:pt idx="1">
                  <c:v>24</c:v>
                </c:pt>
                <c:pt idx="2">
                  <c:v>17</c:v>
                </c:pt>
                <c:pt idx="3">
                  <c:v>9</c:v>
                </c:pt>
              </c:numCache>
            </c:numRef>
          </c:val>
        </c:ser>
        <c:dLbls/>
        <c:gapWidth val="75"/>
        <c:overlap val="40"/>
        <c:axId val="64393216"/>
        <c:axId val="64394752"/>
      </c:barChart>
      <c:catAx>
        <c:axId val="64393216"/>
        <c:scaling>
          <c:orientation val="minMax"/>
        </c:scaling>
        <c:axPos val="b"/>
        <c:majorTickMark val="none"/>
        <c:tickLblPos val="nextTo"/>
        <c:crossAx val="64394752"/>
        <c:crosses val="autoZero"/>
        <c:auto val="1"/>
        <c:lblAlgn val="ctr"/>
        <c:lblOffset val="100"/>
      </c:catAx>
      <c:valAx>
        <c:axId val="64394752"/>
        <c:scaling>
          <c:orientation val="minMax"/>
        </c:scaling>
        <c:axPos val="l"/>
        <c:majorGridlines/>
        <c:numFmt formatCode="###0" sourceLinked="1"/>
        <c:majorTickMark val="none"/>
        <c:tickLblPos val="nextTo"/>
        <c:crossAx val="64393216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autoTitleDeleted val="1"/>
    <c:plotArea>
      <c:layout/>
      <c:barChart>
        <c:barDir val="col"/>
        <c:grouping val="clustered"/>
        <c:ser>
          <c:idx val="0"/>
          <c:order val="0"/>
          <c:dLbls>
            <c:dLblPos val="inEnd"/>
            <c:showVal val="1"/>
          </c:dLbls>
          <c:cat>
            <c:strRef>
              <c:f>Sheet1!$C$92:$C$98</c:f>
              <c:strCache>
                <c:ptCount val="7"/>
                <c:pt idx="0">
                  <c:v>Psychodynamic</c:v>
                </c:pt>
                <c:pt idx="1">
                  <c:v>Systemic/Family Therapy</c:v>
                </c:pt>
                <c:pt idx="2">
                  <c:v>other</c:v>
                </c:pt>
                <c:pt idx="3">
                  <c:v>Couple Therapy</c:v>
                </c:pt>
                <c:pt idx="4">
                  <c:v>CBT</c:v>
                </c:pt>
                <c:pt idx="5">
                  <c:v>Integrative</c:v>
                </c:pt>
                <c:pt idx="6">
                  <c:v>Humanistic</c:v>
                </c:pt>
              </c:strCache>
            </c:strRef>
          </c:cat>
          <c:val>
            <c:numRef>
              <c:f>Sheet1!$D$92:$D$98</c:f>
              <c:numCache>
                <c:formatCode>###0</c:formatCode>
                <c:ptCount val="7"/>
                <c:pt idx="0">
                  <c:v>58</c:v>
                </c:pt>
                <c:pt idx="1">
                  <c:v>37</c:v>
                </c:pt>
                <c:pt idx="2">
                  <c:v>17</c:v>
                </c:pt>
                <c:pt idx="3">
                  <c:v>15</c:v>
                </c:pt>
                <c:pt idx="4">
                  <c:v>14</c:v>
                </c:pt>
                <c:pt idx="5">
                  <c:v>11</c:v>
                </c:pt>
                <c:pt idx="6">
                  <c:v>6</c:v>
                </c:pt>
              </c:numCache>
            </c:numRef>
          </c:val>
        </c:ser>
        <c:dLbls/>
        <c:gapWidth val="75"/>
        <c:overlap val="40"/>
        <c:axId val="65632128"/>
        <c:axId val="65633664"/>
      </c:barChart>
      <c:catAx>
        <c:axId val="65632128"/>
        <c:scaling>
          <c:orientation val="minMax"/>
        </c:scaling>
        <c:axPos val="b"/>
        <c:majorTickMark val="none"/>
        <c:tickLblPos val="nextTo"/>
        <c:crossAx val="65633664"/>
        <c:crosses val="autoZero"/>
        <c:auto val="1"/>
        <c:lblAlgn val="ctr"/>
        <c:lblOffset val="100"/>
      </c:catAx>
      <c:valAx>
        <c:axId val="65633664"/>
        <c:scaling>
          <c:orientation val="minMax"/>
        </c:scaling>
        <c:axPos val="l"/>
        <c:majorGridlines/>
        <c:numFmt formatCode="###0" sourceLinked="1"/>
        <c:majorTickMark val="none"/>
        <c:tickLblPos val="nextTo"/>
        <c:crossAx val="65632128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autoTitleDeleted val="1"/>
    <c:plotArea>
      <c:layout/>
      <c:barChart>
        <c:barDir val="col"/>
        <c:grouping val="clustered"/>
        <c:ser>
          <c:idx val="0"/>
          <c:order val="0"/>
          <c:dLbls>
            <c:dLblPos val="inEnd"/>
            <c:showVal val="1"/>
          </c:dLbls>
          <c:cat>
            <c:strRef>
              <c:f>Sheet1!$C$110:$C$116</c:f>
              <c:strCache>
                <c:ptCount val="7"/>
                <c:pt idx="0">
                  <c:v>&lt; 5</c:v>
                </c:pt>
                <c:pt idx="1">
                  <c:v>6-11</c:v>
                </c:pt>
                <c:pt idx="2">
                  <c:v>12-18</c:v>
                </c:pt>
                <c:pt idx="3">
                  <c:v>Young adults</c:v>
                </c:pt>
                <c:pt idx="4">
                  <c:v>Adults</c:v>
                </c:pt>
                <c:pt idx="5">
                  <c:v>Families</c:v>
                </c:pt>
                <c:pt idx="6">
                  <c:v>Couples</c:v>
                </c:pt>
              </c:strCache>
            </c:strRef>
          </c:cat>
          <c:val>
            <c:numRef>
              <c:f>Sheet1!$D$110:$D$116</c:f>
              <c:numCache>
                <c:formatCode>###0</c:formatCode>
                <c:ptCount val="7"/>
                <c:pt idx="0">
                  <c:v>26</c:v>
                </c:pt>
                <c:pt idx="1">
                  <c:v>38</c:v>
                </c:pt>
                <c:pt idx="2">
                  <c:v>52</c:v>
                </c:pt>
                <c:pt idx="3">
                  <c:v>3</c:v>
                </c:pt>
                <c:pt idx="4">
                  <c:v>12</c:v>
                </c:pt>
                <c:pt idx="5">
                  <c:v>41</c:v>
                </c:pt>
                <c:pt idx="6">
                  <c:v>33</c:v>
                </c:pt>
              </c:numCache>
            </c:numRef>
          </c:val>
        </c:ser>
        <c:dLbls/>
        <c:gapWidth val="75"/>
        <c:overlap val="40"/>
        <c:axId val="65805696"/>
        <c:axId val="65819776"/>
      </c:barChart>
      <c:catAx>
        <c:axId val="65805696"/>
        <c:scaling>
          <c:orientation val="minMax"/>
        </c:scaling>
        <c:axPos val="b"/>
        <c:majorTickMark val="none"/>
        <c:tickLblPos val="nextTo"/>
        <c:crossAx val="65819776"/>
        <c:crosses val="autoZero"/>
        <c:auto val="1"/>
        <c:lblAlgn val="ctr"/>
        <c:lblOffset val="100"/>
      </c:catAx>
      <c:valAx>
        <c:axId val="65819776"/>
        <c:scaling>
          <c:orientation val="minMax"/>
        </c:scaling>
        <c:axPos val="l"/>
        <c:majorGridlines/>
        <c:numFmt formatCode="###0" sourceLinked="1"/>
        <c:majorTickMark val="none"/>
        <c:tickLblPos val="nextTo"/>
        <c:crossAx val="65805696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autoTitleDeleted val="1"/>
    <c:plotArea>
      <c:layout>
        <c:manualLayout>
          <c:layoutTarget val="inner"/>
          <c:xMode val="edge"/>
          <c:yMode val="edge"/>
          <c:x val="0.19187376540674589"/>
          <c:y val="2.8358926398567987E-2"/>
          <c:w val="0.78626831109598627"/>
          <c:h val="0.54612544121639972"/>
        </c:manualLayout>
      </c:layout>
      <c:barChart>
        <c:barDir val="col"/>
        <c:grouping val="clustered"/>
        <c:ser>
          <c:idx val="0"/>
          <c:order val="0"/>
          <c:dLbls>
            <c:dLblPos val="inEnd"/>
            <c:showVal val="1"/>
          </c:dLbls>
          <c:cat>
            <c:strRef>
              <c:f>Sheet1!$B$135:$B$146</c:f>
              <c:strCache>
                <c:ptCount val="12"/>
                <c:pt idx="0">
                  <c:v>Research not organised by diagnoses</c:v>
                </c:pt>
                <c:pt idx="1">
                  <c:v>Depression/affective</c:v>
                </c:pt>
                <c:pt idx="2">
                  <c:v>Anxiety</c:v>
                </c:pt>
                <c:pt idx="3">
                  <c:v>Personality disorders</c:v>
                </c:pt>
                <c:pt idx="4">
                  <c:v>Conduct disorders</c:v>
                </c:pt>
                <c:pt idx="5">
                  <c:v>PTSD</c:v>
                </c:pt>
                <c:pt idx="6">
                  <c:v>Developmental disorders</c:v>
                </c:pt>
                <c:pt idx="7">
                  <c:v>Eating disorders</c:v>
                </c:pt>
                <c:pt idx="8">
                  <c:v>ADHD</c:v>
                </c:pt>
                <c:pt idx="9">
                  <c:v>Substance abuse</c:v>
                </c:pt>
                <c:pt idx="10">
                  <c:v>other</c:v>
                </c:pt>
                <c:pt idx="11">
                  <c:v>Schizophrenia</c:v>
                </c:pt>
              </c:strCache>
            </c:strRef>
          </c:cat>
          <c:val>
            <c:numRef>
              <c:f>Sheet1!$C$135:$C$146</c:f>
              <c:numCache>
                <c:formatCode>###0</c:formatCode>
                <c:ptCount val="12"/>
                <c:pt idx="0">
                  <c:v>55</c:v>
                </c:pt>
                <c:pt idx="1">
                  <c:v>35</c:v>
                </c:pt>
                <c:pt idx="2">
                  <c:v>28</c:v>
                </c:pt>
                <c:pt idx="3">
                  <c:v>17</c:v>
                </c:pt>
                <c:pt idx="4">
                  <c:v>12</c:v>
                </c:pt>
                <c:pt idx="5">
                  <c:v>12</c:v>
                </c:pt>
                <c:pt idx="6">
                  <c:v>10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5</c:v>
                </c:pt>
                <c:pt idx="11">
                  <c:v>1</c:v>
                </c:pt>
              </c:numCache>
            </c:numRef>
          </c:val>
        </c:ser>
        <c:dLbls/>
        <c:gapWidth val="75"/>
        <c:overlap val="40"/>
        <c:axId val="65876736"/>
        <c:axId val="65878272"/>
      </c:barChart>
      <c:catAx>
        <c:axId val="65876736"/>
        <c:scaling>
          <c:orientation val="minMax"/>
        </c:scaling>
        <c:axPos val="b"/>
        <c:majorTickMark val="none"/>
        <c:tickLblPos val="nextTo"/>
        <c:crossAx val="65878272"/>
        <c:crosses val="autoZero"/>
        <c:auto val="1"/>
        <c:lblAlgn val="ctr"/>
        <c:lblOffset val="100"/>
      </c:catAx>
      <c:valAx>
        <c:axId val="65878272"/>
        <c:scaling>
          <c:orientation val="minMax"/>
        </c:scaling>
        <c:axPos val="l"/>
        <c:majorGridlines/>
        <c:numFmt formatCode="###0" sourceLinked="1"/>
        <c:majorTickMark val="none"/>
        <c:tickLblPos val="nextTo"/>
        <c:crossAx val="65876736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6"/>
  <c:chart>
    <c:autoTitleDeleted val="1"/>
    <c:plotArea>
      <c:layout>
        <c:manualLayout>
          <c:layoutTarget val="inner"/>
          <c:xMode val="edge"/>
          <c:yMode val="edge"/>
          <c:x val="0.4805657024830659"/>
          <c:y val="5.0925925925925923E-2"/>
          <c:w val="0.51943429751693393"/>
          <c:h val="0.89814814814814814"/>
        </c:manualLayout>
      </c:layout>
      <c:barChart>
        <c:barDir val="bar"/>
        <c:grouping val="clustered"/>
        <c:ser>
          <c:idx val="0"/>
          <c:order val="0"/>
          <c:cat>
            <c:strRef>
              <c:f>Sheet1!$C$150:$C$153</c:f>
              <c:strCache>
                <c:ptCount val="4"/>
                <c:pt idx="0">
                  <c:v>Panel organisation</c:v>
                </c:pt>
                <c:pt idx="1">
                  <c:v>Building links between child/family therapy researchers</c:v>
                </c:pt>
                <c:pt idx="2">
                  <c:v>Gathering and sharing information about current research activity of members</c:v>
                </c:pt>
                <c:pt idx="3">
                  <c:v>Developing collaborative research projects</c:v>
                </c:pt>
              </c:strCache>
            </c:strRef>
          </c:cat>
          <c:val>
            <c:numRef>
              <c:f>Sheet1!$D$150:$D$153</c:f>
              <c:numCache>
                <c:formatCode>0%</c:formatCode>
                <c:ptCount val="4"/>
                <c:pt idx="0">
                  <c:v>0.37000000000000005</c:v>
                </c:pt>
                <c:pt idx="1">
                  <c:v>0.71000000000000008</c:v>
                </c:pt>
                <c:pt idx="2">
                  <c:v>0.6100000000000001</c:v>
                </c:pt>
                <c:pt idx="3">
                  <c:v>0.54</c:v>
                </c:pt>
              </c:numCache>
            </c:numRef>
          </c:val>
        </c:ser>
        <c:dLbls>
          <c:showVal val="1"/>
        </c:dLbls>
        <c:overlap val="-25"/>
        <c:axId val="66263680"/>
        <c:axId val="66281856"/>
      </c:barChart>
      <c:catAx>
        <c:axId val="66263680"/>
        <c:scaling>
          <c:orientation val="minMax"/>
        </c:scaling>
        <c:axPos val="l"/>
        <c:majorTickMark val="none"/>
        <c:tickLblPos val="nextTo"/>
        <c:crossAx val="66281856"/>
        <c:crosses val="autoZero"/>
        <c:auto val="1"/>
        <c:lblAlgn val="ctr"/>
        <c:lblOffset val="100"/>
      </c:catAx>
      <c:valAx>
        <c:axId val="66281856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66263680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362D4-7ECD-46DD-B647-D116E7258066}" type="datetimeFigureOut">
              <a:rPr lang="de-DE" smtClean="0"/>
              <a:pPr/>
              <a:t>08.03.2015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9539B-B8A1-4B3E-8FFF-4D08B7E20D6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8574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Other: </a:t>
            </a:r>
          </a:p>
          <a:p>
            <a:r>
              <a:rPr lang="en-US" dirty="0" smtClean="0">
                <a:effectLst/>
              </a:rPr>
              <a:t>psychodrama </a:t>
            </a:r>
          </a:p>
          <a:p>
            <a:r>
              <a:rPr lang="en-US" dirty="0" smtClean="0">
                <a:effectLst/>
              </a:rPr>
              <a:t>developmental psychopathology </a:t>
            </a:r>
          </a:p>
          <a:p>
            <a:r>
              <a:rPr lang="en-US" dirty="0" smtClean="0">
                <a:effectLst/>
              </a:rPr>
              <a:t>developmental psychopathology </a:t>
            </a:r>
          </a:p>
          <a:p>
            <a:r>
              <a:rPr lang="en-US" dirty="0" smtClean="0">
                <a:effectLst/>
              </a:rPr>
              <a:t>also family systems </a:t>
            </a:r>
          </a:p>
          <a:p>
            <a:r>
              <a:rPr lang="en-US" dirty="0" smtClean="0">
                <a:effectLst/>
              </a:rPr>
              <a:t>play therapy </a:t>
            </a:r>
          </a:p>
          <a:p>
            <a:r>
              <a:rPr lang="en-US" dirty="0" smtClean="0">
                <a:effectLst/>
              </a:rPr>
              <a:t>Child </a:t>
            </a:r>
          </a:p>
          <a:p>
            <a:r>
              <a:rPr lang="en-US" dirty="0" smtClean="0">
                <a:effectLst/>
              </a:rPr>
              <a:t>all of the above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9539B-B8A1-4B3E-8FFF-4D08B7E20D6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03196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9539B-B8A1-4B3E-8FFF-4D08B7E20D6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86072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Other:</a:t>
            </a:r>
          </a:p>
          <a:p>
            <a:r>
              <a:rPr lang="en-US" dirty="0" smtClean="0">
                <a:effectLst/>
              </a:rPr>
              <a:t>both quantitative and qualitative, but not mixed-method yet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9539B-B8A1-4B3E-8FFF-4D08B7E20D6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42165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9539B-B8A1-4B3E-8FFF-4D08B7E20D6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2899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Other:</a:t>
            </a:r>
          </a:p>
          <a:p>
            <a:r>
              <a:rPr lang="en-US" dirty="0" smtClean="0">
                <a:effectLst/>
              </a:rPr>
              <a:t>actually all ages </a:t>
            </a:r>
          </a:p>
          <a:p>
            <a:r>
              <a:rPr lang="en-US" dirty="0" smtClean="0">
                <a:effectLst/>
              </a:rPr>
              <a:t>Adults </a:t>
            </a:r>
          </a:p>
          <a:p>
            <a:r>
              <a:rPr lang="en-US" dirty="0" smtClean="0">
                <a:effectLst/>
              </a:rPr>
              <a:t>Adults </a:t>
            </a:r>
          </a:p>
          <a:p>
            <a:r>
              <a:rPr lang="en-US" dirty="0" smtClean="0">
                <a:effectLst/>
              </a:rPr>
              <a:t>Adults </a:t>
            </a:r>
          </a:p>
          <a:p>
            <a:r>
              <a:rPr lang="en-US" dirty="0" smtClean="0">
                <a:effectLst/>
              </a:rPr>
              <a:t>post-divorce families </a:t>
            </a:r>
          </a:p>
          <a:p>
            <a:r>
              <a:rPr lang="en-US" dirty="0" smtClean="0">
                <a:effectLst/>
              </a:rPr>
              <a:t>young adults 20-30 </a:t>
            </a:r>
          </a:p>
          <a:p>
            <a:r>
              <a:rPr lang="en-US" dirty="0" smtClean="0">
                <a:effectLst/>
              </a:rPr>
              <a:t>young adults </a:t>
            </a:r>
          </a:p>
          <a:p>
            <a:r>
              <a:rPr lang="en-US" dirty="0" smtClean="0">
                <a:effectLst/>
              </a:rPr>
              <a:t>15-25 years old </a:t>
            </a:r>
          </a:p>
          <a:p>
            <a:r>
              <a:rPr lang="en-US" dirty="0" smtClean="0">
                <a:effectLst/>
              </a:rPr>
              <a:t>adults mainly. I have conducted small studies in kids ages 7-17 </a:t>
            </a:r>
          </a:p>
          <a:p>
            <a:r>
              <a:rPr lang="en-US" dirty="0" smtClean="0">
                <a:effectLst/>
              </a:rPr>
              <a:t>adults </a:t>
            </a:r>
          </a:p>
          <a:p>
            <a:r>
              <a:rPr lang="en-US" dirty="0" smtClean="0">
                <a:effectLst/>
              </a:rPr>
              <a:t>Adults </a:t>
            </a:r>
          </a:p>
          <a:p>
            <a:r>
              <a:rPr lang="en-US" dirty="0" smtClean="0">
                <a:effectLst/>
              </a:rPr>
              <a:t>Adults </a:t>
            </a:r>
          </a:p>
          <a:p>
            <a:r>
              <a:rPr lang="en-US" dirty="0" smtClean="0">
                <a:effectLst/>
              </a:rPr>
              <a:t>adults </a:t>
            </a:r>
          </a:p>
          <a:p>
            <a:r>
              <a:rPr lang="en-US" dirty="0" smtClean="0">
                <a:effectLst/>
              </a:rPr>
              <a:t>adults </a:t>
            </a:r>
          </a:p>
          <a:p>
            <a:r>
              <a:rPr lang="en-US" dirty="0" smtClean="0">
                <a:effectLst/>
              </a:rPr>
              <a:t>teachers, counselors 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9539B-B8A1-4B3E-8FFF-4D08B7E20D6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1977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Parent-infant relationship disorders </a:t>
            </a:r>
          </a:p>
          <a:p>
            <a:r>
              <a:rPr lang="en-US" dirty="0" smtClean="0">
                <a:effectLst/>
              </a:rPr>
              <a:t>trauma, </a:t>
            </a:r>
          </a:p>
          <a:p>
            <a:r>
              <a:rPr lang="en-US" dirty="0" smtClean="0">
                <a:effectLst/>
              </a:rPr>
              <a:t>Conjugal violence, war- affected children and their families </a:t>
            </a:r>
          </a:p>
          <a:p>
            <a:r>
              <a:rPr lang="en-US" dirty="0" smtClean="0">
                <a:effectLst/>
              </a:rPr>
              <a:t>Violence &amp; perversion </a:t>
            </a:r>
          </a:p>
          <a:p>
            <a:r>
              <a:rPr lang="en-US" dirty="0" smtClean="0">
                <a:effectLst/>
              </a:rPr>
              <a:t>Chronic / Physical illness / Psychosomatic </a:t>
            </a:r>
          </a:p>
          <a:p>
            <a:r>
              <a:rPr lang="en-US" dirty="0" smtClean="0">
                <a:effectLst/>
              </a:rPr>
              <a:t>I don't </a:t>
            </a:r>
            <a:r>
              <a:rPr lang="en-US" dirty="0" err="1" smtClean="0">
                <a:effectLst/>
              </a:rPr>
              <a:t>pathologise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>
                <a:effectLst/>
              </a:rPr>
              <a:t>Emotional Impact of Sibling Bone Marrow Donation </a:t>
            </a:r>
          </a:p>
          <a:p>
            <a:r>
              <a:rPr lang="en-US" dirty="0" smtClean="0">
                <a:effectLst/>
              </a:rPr>
              <a:t>early relationship, development, hide and seek play. </a:t>
            </a:r>
          </a:p>
          <a:p>
            <a:r>
              <a:rPr lang="en-US" dirty="0" smtClean="0">
                <a:effectLst/>
              </a:rPr>
              <a:t>parental issues </a:t>
            </a:r>
          </a:p>
          <a:p>
            <a:r>
              <a:rPr lang="en-US" dirty="0" err="1" smtClean="0">
                <a:effectLst/>
              </a:rPr>
              <a:t>patological</a:t>
            </a:r>
            <a:r>
              <a:rPr lang="en-US" dirty="0" smtClean="0">
                <a:effectLst/>
              </a:rPr>
              <a:t> grief </a:t>
            </a:r>
          </a:p>
          <a:p>
            <a:r>
              <a:rPr lang="en-US" dirty="0" smtClean="0">
                <a:effectLst/>
              </a:rPr>
              <a:t>Obsessive-compulsive </a:t>
            </a:r>
          </a:p>
          <a:p>
            <a:r>
              <a:rPr lang="en-US" dirty="0" err="1" smtClean="0">
                <a:effectLst/>
              </a:rPr>
              <a:t>Nssi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>
                <a:effectLst/>
              </a:rPr>
              <a:t>chronic illness </a:t>
            </a:r>
          </a:p>
          <a:p>
            <a:r>
              <a:rPr lang="en-US" dirty="0" smtClean="0">
                <a:effectLst/>
              </a:rPr>
              <a:t>Children who in early childhood suffered trauma and neglect </a:t>
            </a:r>
          </a:p>
          <a:p>
            <a:r>
              <a:rPr lang="en-US" dirty="0" smtClean="0">
                <a:effectLst/>
              </a:rPr>
              <a:t>cultural dimensions (individualism-collectivism, </a:t>
            </a:r>
            <a:r>
              <a:rPr lang="en-US" dirty="0" err="1" smtClean="0">
                <a:effectLst/>
              </a:rPr>
              <a:t>familism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ecc</a:t>
            </a:r>
            <a:r>
              <a:rPr lang="en-US" dirty="0" smtClean="0">
                <a:effectLst/>
              </a:rPr>
              <a:t>.) </a:t>
            </a:r>
            <a:endParaRPr lang="en-US" dirty="0">
              <a:effectLst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9539B-B8A1-4B3E-8FFF-4D08B7E20D6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29304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Organising</a:t>
            </a:r>
            <a:r>
              <a:rPr lang="de-DE" dirty="0" smtClean="0"/>
              <a:t> </a:t>
            </a:r>
            <a:r>
              <a:rPr lang="de-DE" dirty="0" err="1" smtClean="0"/>
              <a:t>panels</a:t>
            </a:r>
            <a:r>
              <a:rPr lang="de-DE" dirty="0" smtClean="0"/>
              <a:t> at SPR </a:t>
            </a:r>
            <a:r>
              <a:rPr lang="de-DE" dirty="0" err="1" smtClean="0"/>
              <a:t>conferences</a:t>
            </a:r>
            <a:endParaRPr lang="de-DE" dirty="0" smtClean="0"/>
          </a:p>
          <a:p>
            <a:r>
              <a:rPr lang="de-DE" dirty="0" smtClean="0"/>
              <a:t>Building links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child</a:t>
            </a:r>
            <a:r>
              <a:rPr lang="de-DE" dirty="0" smtClean="0"/>
              <a:t>/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therapy</a:t>
            </a:r>
            <a:r>
              <a:rPr lang="de-DE" dirty="0" smtClean="0"/>
              <a:t> </a:t>
            </a:r>
            <a:r>
              <a:rPr lang="de-DE" dirty="0" err="1" smtClean="0"/>
              <a:t>researchers</a:t>
            </a:r>
            <a:endParaRPr lang="de-DE" dirty="0" smtClean="0"/>
          </a:p>
          <a:p>
            <a:r>
              <a:rPr lang="de-DE" dirty="0" err="1" smtClean="0"/>
              <a:t>Gathering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sharing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activity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endParaRPr lang="de-DE" dirty="0" smtClean="0"/>
          </a:p>
          <a:p>
            <a:r>
              <a:rPr lang="de-DE" dirty="0" err="1" smtClean="0"/>
              <a:t>Developing</a:t>
            </a:r>
            <a:r>
              <a:rPr lang="de-DE" dirty="0" smtClean="0"/>
              <a:t> </a:t>
            </a:r>
            <a:r>
              <a:rPr lang="de-DE" dirty="0" err="1" smtClean="0"/>
              <a:t>collaborative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projects</a:t>
            </a:r>
            <a:endParaRPr lang="de-DE" dirty="0" smtClean="0"/>
          </a:p>
          <a:p>
            <a:r>
              <a:rPr lang="de-DE" dirty="0" smtClean="0"/>
              <a:t>Other –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specify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r>
              <a:rPr lang="en-US" dirty="0" smtClean="0">
                <a:effectLst/>
              </a:rPr>
              <a:t>More accessible academic research pathways for therapists of different theoretical backgrounds, </a:t>
            </a:r>
            <a:r>
              <a:rPr lang="en-US" dirty="0" err="1" smtClean="0">
                <a:effectLst/>
              </a:rPr>
              <a:t>eg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MRes</a:t>
            </a:r>
            <a:r>
              <a:rPr lang="en-US" dirty="0" smtClean="0">
                <a:effectLst/>
              </a:rPr>
              <a:t> &amp; PhD in child therapy </a:t>
            </a:r>
          </a:p>
          <a:p>
            <a:r>
              <a:rPr lang="en-US" dirty="0" smtClean="0">
                <a:effectLst/>
              </a:rPr>
              <a:t>All of the above. But mostly promoting the evidence based validity of Family Therapy. </a:t>
            </a:r>
          </a:p>
          <a:p>
            <a:r>
              <a:rPr lang="en-US" dirty="0" smtClean="0">
                <a:effectLst/>
              </a:rPr>
              <a:t>I would like to see further research here in the Teenage and Young Adult Cancer unit </a:t>
            </a:r>
          </a:p>
          <a:p>
            <a:r>
              <a:rPr lang="en-US" dirty="0" smtClean="0">
                <a:effectLst/>
              </a:rPr>
              <a:t>Knowledge sharing across disciplines/approaches </a:t>
            </a:r>
          </a:p>
          <a:p>
            <a:r>
              <a:rPr lang="en-US" dirty="0" smtClean="0">
                <a:effectLst/>
              </a:rPr>
              <a:t>We should make joint efforts to apply to the Horizon 2020 /EU for research money. </a:t>
            </a:r>
          </a:p>
          <a:p>
            <a:r>
              <a:rPr lang="en-US" dirty="0" smtClean="0">
                <a:effectLst/>
              </a:rPr>
              <a:t>It all sounds good. #3 (gathering and sharing information) was the object of the </a:t>
            </a:r>
            <a:r>
              <a:rPr lang="en-US" dirty="0" err="1" smtClean="0">
                <a:effectLst/>
              </a:rPr>
              <a:t>ResearchGate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innovation,but</a:t>
            </a:r>
            <a:r>
              <a:rPr lang="en-US" dirty="0" smtClean="0">
                <a:effectLst/>
              </a:rPr>
              <a:t> not sure how widely that is being used. It would be good not to just duplicate that platform. </a:t>
            </a:r>
          </a:p>
          <a:p>
            <a:r>
              <a:rPr lang="en-US" dirty="0" smtClean="0">
                <a:effectLst/>
              </a:rPr>
              <a:t>fundraising and supporting child clinical research </a:t>
            </a:r>
          </a:p>
          <a:p>
            <a:r>
              <a:rPr lang="en-US" dirty="0" smtClean="0">
                <a:effectLst/>
              </a:rPr>
              <a:t>In my point of view, building links between researchers would then facilitates the organization of panels at the SPR. That way, this special group could support child/</a:t>
            </a:r>
            <a:r>
              <a:rPr lang="en-US" dirty="0" err="1" smtClean="0">
                <a:effectLst/>
              </a:rPr>
              <a:t>familiy</a:t>
            </a:r>
            <a:r>
              <a:rPr lang="en-US" dirty="0" smtClean="0">
                <a:effectLst/>
              </a:rPr>
              <a:t> researchers in organizing the panels. </a:t>
            </a:r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9539B-B8A1-4B3E-8FFF-4D08B7E20D6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9492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8591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1826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5991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6498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903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8588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1807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646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0370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4913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0447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8540-B04E-4502-AF1A-8385D312D9BD}" type="datetimeFigureOut">
              <a:rPr lang="hu-HU" smtClean="0"/>
              <a:pPr/>
              <a:t>2015.03.08.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1BA18-7ADC-4193-9BBC-4E3EBC1D76F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2082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39952" y="44624"/>
            <a:ext cx="4824536" cy="606172"/>
          </a:xfrm>
        </p:spPr>
        <p:txBody>
          <a:bodyPr>
            <a:normAutofit/>
          </a:bodyPr>
          <a:lstStyle/>
          <a:p>
            <a:r>
              <a:rPr lang="en-US" sz="1500" b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4300" b="1" dirty="0" err="1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CaFTR</a:t>
            </a:r>
            <a:r>
              <a:rPr lang="en-GB" sz="4300" b="1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4300" b="1" dirty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43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e-group </a:t>
            </a:r>
            <a:r>
              <a:rPr lang="en-GB" sz="4300" dirty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43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nline </a:t>
            </a:r>
            <a:r>
              <a:rPr lang="en-GB" sz="4300" dirty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43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urvey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en-GB" sz="2400" dirty="0" smtClean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2400" dirty="0" smtClean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2400" dirty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Katharina </a:t>
            </a:r>
            <a:r>
              <a:rPr lang="en-GB" sz="2400" dirty="0" err="1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Weitkamp</a:t>
            </a:r>
            <a:r>
              <a:rPr lang="en-GB" sz="2400" dirty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Gunnar </a:t>
            </a:r>
            <a:r>
              <a:rPr lang="en-GB" sz="2400" dirty="0" err="1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Carlberg</a:t>
            </a:r>
            <a:r>
              <a:rPr lang="en-GB" sz="2400" dirty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GB" sz="2400" dirty="0" smtClean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Geoffrey </a:t>
            </a:r>
            <a:r>
              <a:rPr lang="en-GB" sz="2400" dirty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Goodman, </a:t>
            </a:r>
            <a:r>
              <a:rPr lang="en-GB" sz="24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Adriana </a:t>
            </a:r>
            <a:r>
              <a:rPr lang="en-GB" sz="2400" dirty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Lis, Marc </a:t>
            </a:r>
            <a:r>
              <a:rPr lang="en-GB" sz="2400" dirty="0" err="1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Noom</a:t>
            </a:r>
            <a:r>
              <a:rPr lang="en-GB" sz="24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ctr">
              <a:buNone/>
            </a:pPr>
            <a:r>
              <a:rPr lang="en-GB" sz="2400" dirty="0" err="1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Orya</a:t>
            </a:r>
            <a:r>
              <a:rPr lang="en-GB" sz="24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Tishby</a:t>
            </a:r>
            <a:r>
              <a:rPr lang="en-GB" sz="24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GB" sz="24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Nick </a:t>
            </a:r>
            <a:r>
              <a:rPr lang="en-GB" sz="2400" dirty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Midgley </a:t>
            </a:r>
            <a:endParaRPr lang="en-GB" sz="2400" dirty="0" smtClean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1800" dirty="0" smtClean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1800" dirty="0" smtClean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1800" dirty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sz="1800" dirty="0" smtClean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earlier version of this survey had been presented at the 45th </a:t>
            </a:r>
            <a:r>
              <a:rPr lang="en-GB" sz="1800" dirty="0">
                <a:solidFill>
                  <a:srgbClr val="1B3BA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Meeting of the Society for Psychotherapy Research (SPR) in Copenhagen, June 26th 2014</a:t>
            </a:r>
            <a:endParaRPr lang="de-DE" sz="1800" dirty="0">
              <a:solidFill>
                <a:srgbClr val="1B3BA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42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133872"/>
            <a:ext cx="8435280" cy="1143000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priorities for </a:t>
            </a:r>
            <a:r>
              <a:rPr lang="en-GB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CaFTR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CaFTR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should be focusing on… </a:t>
            </a: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max. two </a:t>
            </a:r>
            <a:r>
              <a:rPr lang="en-GB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answers; n =76)</a:t>
            </a:r>
            <a:endParaRPr lang="de-DE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139952" y="44624"/>
            <a:ext cx="4824536" cy="606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02330377"/>
              </p:ext>
            </p:extLst>
          </p:nvPr>
        </p:nvGraphicFramePr>
        <p:xfrm>
          <a:off x="1835696" y="2564904"/>
          <a:ext cx="55435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01731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39952" y="44624"/>
            <a:ext cx="4824536" cy="606172"/>
          </a:xfrm>
        </p:spPr>
        <p:txBody>
          <a:bodyPr>
            <a:normAutofit/>
          </a:bodyPr>
          <a:lstStyle/>
          <a:p>
            <a:r>
              <a:rPr lang="en-US" sz="1500" b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Aims:</a:t>
            </a:r>
          </a:p>
          <a:p>
            <a:pPr marL="400050" lvl="1" indent="0">
              <a:buNone/>
            </a:pP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Identify 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research activity of </a:t>
            </a:r>
            <a:r>
              <a:rPr lang="en-GB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CaFTR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e-group </a:t>
            </a: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members</a:t>
            </a:r>
            <a:endParaRPr lang="en-GB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Gain 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 on what the priorities of the </a:t>
            </a:r>
            <a:r>
              <a:rPr lang="en-GB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CaFTR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group 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be</a:t>
            </a:r>
          </a:p>
          <a:p>
            <a:pPr marL="400050" lvl="1" indent="0">
              <a:buNone/>
            </a:pP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Ideas 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topics for future international </a:t>
            </a: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</a:t>
            </a:r>
          </a:p>
          <a:p>
            <a:pPr marL="400050" lvl="1" indent="0">
              <a:buNone/>
            </a:pPr>
            <a:endParaRPr lang="en-GB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00050" lvl="1" indent="0">
              <a:buNone/>
            </a:pP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Link 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circulated via </a:t>
            </a:r>
            <a:r>
              <a:rPr lang="en-GB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CaFTR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e-group</a:t>
            </a:r>
          </a:p>
          <a:p>
            <a:pPr marL="400050" lvl="1" indent="0">
              <a:buNone/>
            </a:pP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Carried 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between March and </a:t>
            </a: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 2014</a:t>
            </a:r>
            <a:endParaRPr lang="en-GB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Participants</a:t>
            </a:r>
            <a:r>
              <a:rPr lang="en-GB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N=114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5109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39952" y="44624"/>
            <a:ext cx="4824536" cy="606172"/>
          </a:xfrm>
        </p:spPr>
        <p:txBody>
          <a:bodyPr>
            <a:normAutofit/>
          </a:bodyPr>
          <a:lstStyle/>
          <a:p>
            <a:r>
              <a:rPr lang="en-US" sz="1500" b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457200" y="485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information: 1. Participant origin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69295695"/>
              </p:ext>
            </p:extLst>
          </p:nvPr>
        </p:nvGraphicFramePr>
        <p:xfrm>
          <a:off x="2051720" y="1412776"/>
          <a:ext cx="51845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6822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information: </a:t>
            </a: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Primary theoretical approach</a:t>
            </a:r>
            <a:endParaRPr lang="de-DE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139952" y="44624"/>
            <a:ext cx="4824536" cy="606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04071053"/>
              </p:ext>
            </p:extLst>
          </p:nvPr>
        </p:nvGraphicFramePr>
        <p:xfrm>
          <a:off x="2195736" y="2348880"/>
          <a:ext cx="4867275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33989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856" y="764704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about research activity: </a:t>
            </a: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Are you…</a:t>
            </a:r>
            <a:endParaRPr lang="de-DE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139952" y="44624"/>
            <a:ext cx="4824536" cy="606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6018087"/>
              </p:ext>
            </p:extLst>
          </p:nvPr>
        </p:nvGraphicFramePr>
        <p:xfrm>
          <a:off x="2051720" y="1844824"/>
          <a:ext cx="5095875" cy="3586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4017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about research activity: </a:t>
            </a: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What methodological approach/</a:t>
            </a:r>
            <a:r>
              <a:rPr lang="en-GB" sz="28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you use most as a researcher?</a:t>
            </a:r>
            <a:endParaRPr lang="de-DE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139952" y="44624"/>
            <a:ext cx="4824536" cy="606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79826785"/>
              </p:ext>
            </p:extLst>
          </p:nvPr>
        </p:nvGraphicFramePr>
        <p:xfrm>
          <a:off x="2267744" y="23488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470199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about research activity: </a:t>
            </a: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What type/s of therapy do you mostly research</a:t>
            </a: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de-DE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139952" y="44624"/>
            <a:ext cx="4824536" cy="606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36237070"/>
              </p:ext>
            </p:extLst>
          </p:nvPr>
        </p:nvGraphicFramePr>
        <p:xfrm>
          <a:off x="2195736" y="2492896"/>
          <a:ext cx="4572000" cy="327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91880" y="196600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(Multiple answers allowed)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001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29409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about research activity: </a:t>
            </a: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What age group/s do you mostly study?</a:t>
            </a:r>
            <a:endParaRPr lang="de-DE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139952" y="44624"/>
            <a:ext cx="4824536" cy="606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78683556"/>
              </p:ext>
            </p:extLst>
          </p:nvPr>
        </p:nvGraphicFramePr>
        <p:xfrm>
          <a:off x="2195736" y="26369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91880" y="196600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(Multiple answers allowed)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677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about research activity: 7. What type/s of pathology do you mostly research?</a:t>
            </a:r>
            <a:endParaRPr lang="de-DE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472" y="-27384"/>
            <a:ext cx="7543800" cy="678180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4139952" y="44624"/>
            <a:ext cx="4824536" cy="606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smtClean="0">
                <a:solidFill>
                  <a:schemeClr val="tx2"/>
                </a:solidFill>
                <a:latin typeface="Book Antiqua" panose="02040602050305030304" pitchFamily="18" charset="0"/>
              </a:rPr>
              <a:t>CHILD AND FAMILY THERAPY RESEARCH (CAFTR) SPECIAL INTEREST GROUP</a:t>
            </a:r>
            <a:endParaRPr lang="de-DE" sz="150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43969329"/>
              </p:ext>
            </p:extLst>
          </p:nvPr>
        </p:nvGraphicFramePr>
        <p:xfrm>
          <a:off x="1331640" y="2204864"/>
          <a:ext cx="5859933" cy="457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204930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574</Words>
  <Application>Microsoft Office PowerPoint</Application>
  <PresentationFormat>On-screen Show (4:3)</PresentationFormat>
  <Paragraphs>104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CHILD AND FAMILY THERAPY RESEARCH (CAFTR) SPECIAL INTEREST GROUP</vt:lpstr>
      <vt:lpstr>CHILD AND FAMILY THERAPY RESEARCH (CAFTR) SPECIAL INTEREST GROUP</vt:lpstr>
      <vt:lpstr>CHILD AND FAMILY THERAPY RESEARCH (CAFTR) SPECIAL INTEREST GROUP</vt:lpstr>
      <vt:lpstr>Personal information:  2. Primary theoretical approach</vt:lpstr>
      <vt:lpstr>Information about research activity:  3. Are you…</vt:lpstr>
      <vt:lpstr>Information about research activity: 4. What methodological approach/es do you use most as a researcher?</vt:lpstr>
      <vt:lpstr>Information about research activity:  5. What type/s of therapy do you mostly research?</vt:lpstr>
      <vt:lpstr>Information about research activity:  6. What age group/s do you mostly study?</vt:lpstr>
      <vt:lpstr>Information about research activity: 7. What type/s of pathology do you mostly research?</vt:lpstr>
      <vt:lpstr>Research priorities for CaFTR:  9. CaFTR should be focusing on…  (max. two answers; n =76)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2013-07-22T13:01:27Z</dcterms:created>
  <dcterms:modified xsi:type="dcterms:W3CDTF">2015-03-08T16:09:36Z</dcterms:modified>
</cp:coreProperties>
</file>