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311"/>
    <p:restoredTop sz="94663"/>
  </p:normalViewPr>
  <p:slideViewPr>
    <p:cSldViewPr snapToGrid="0" snapToObjects="1">
      <p:cViewPr varScale="1">
        <p:scale>
          <a:sx n="61" d="100"/>
          <a:sy n="61" d="100"/>
        </p:scale>
        <p:origin x="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D5B6-3518-9A44-9F45-71EBF4AD750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ACFD-21C6-774D-9584-EF06DB77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D5B6-3518-9A44-9F45-71EBF4AD750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ACFD-21C6-774D-9584-EF06DB77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D5B6-3518-9A44-9F45-71EBF4AD750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ACFD-21C6-774D-9584-EF06DB77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2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D5B6-3518-9A44-9F45-71EBF4AD750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ACFD-21C6-774D-9584-EF06DB77B6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6785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D5B6-3518-9A44-9F45-71EBF4AD750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ACFD-21C6-774D-9584-EF06DB77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02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D5B6-3518-9A44-9F45-71EBF4AD750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ACFD-21C6-774D-9584-EF06DB77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47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D5B6-3518-9A44-9F45-71EBF4AD750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ACFD-21C6-774D-9584-EF06DB77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0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D5B6-3518-9A44-9F45-71EBF4AD750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ACFD-21C6-774D-9584-EF06DB77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3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D5B6-3518-9A44-9F45-71EBF4AD750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ACFD-21C6-774D-9584-EF06DB77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D5B6-3518-9A44-9F45-71EBF4AD750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ACFD-21C6-774D-9584-EF06DB77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7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D5B6-3518-9A44-9F45-71EBF4AD750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ACFD-21C6-774D-9584-EF06DB77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D5B6-3518-9A44-9F45-71EBF4AD750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ACFD-21C6-774D-9584-EF06DB77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5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D5B6-3518-9A44-9F45-71EBF4AD750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ACFD-21C6-774D-9584-EF06DB77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9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D5B6-3518-9A44-9F45-71EBF4AD750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ACFD-21C6-774D-9584-EF06DB77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3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D5B6-3518-9A44-9F45-71EBF4AD750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ACFD-21C6-774D-9584-EF06DB77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4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D5B6-3518-9A44-9F45-71EBF4AD750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ACFD-21C6-774D-9584-EF06DB77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5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D5B6-3518-9A44-9F45-71EBF4AD750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ACFD-21C6-774D-9584-EF06DB77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2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538D5B6-3518-9A44-9F45-71EBF4AD750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0ACFD-21C6-774D-9584-EF06DB77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28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5D6B-36B6-4F43-93B7-DB190E6CBF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Expert Clinicians’ Prototypes of an Adolescent Treatment: Common and Unique Factors Among Four Treatment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CE85E-3040-9243-9978-3929ECD8D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582" y="4777380"/>
            <a:ext cx="9274031" cy="1664984"/>
          </a:xfrm>
        </p:spPr>
        <p:txBody>
          <a:bodyPr>
            <a:normAutofit/>
          </a:bodyPr>
          <a:lstStyle/>
          <a:p>
            <a:r>
              <a:rPr lang="en-US" dirty="0" smtClean="0"/>
              <a:t>	Geoff </a:t>
            </a:r>
            <a:r>
              <a:rPr lang="en-US" dirty="0"/>
              <a:t>Goodman, Ph.D.</a:t>
            </a:r>
          </a:p>
          <a:p>
            <a:r>
              <a:rPr lang="en-US" dirty="0" smtClean="0"/>
              <a:t>	Clinical </a:t>
            </a:r>
            <a:r>
              <a:rPr lang="en-US" dirty="0"/>
              <a:t>Psychology Doctoral </a:t>
            </a:r>
            <a:r>
              <a:rPr lang="en-US" dirty="0" smtClean="0"/>
              <a:t>Program</a:t>
            </a:r>
            <a:endParaRPr lang="en-US" dirty="0"/>
          </a:p>
          <a:p>
            <a:r>
              <a:rPr lang="en-US" dirty="0" smtClean="0"/>
              <a:t>	Long </a:t>
            </a:r>
            <a:r>
              <a:rPr lang="en-US" dirty="0"/>
              <a:t>Island university, Brookville, </a:t>
            </a:r>
            <a:r>
              <a:rPr lang="en-US" dirty="0" err="1"/>
              <a:t>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C9717-CB4B-8F4C-AF6B-B3F238F0D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F5EA0-52A7-F049-9C66-427AEB06A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91" y="434448"/>
            <a:ext cx="9839240" cy="598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93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392B2-AAE8-504B-A1E0-66EEE679A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84150"/>
            <a:ext cx="98044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81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C1F86-54C6-7346-AC9D-7C65D4C71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45C7E-C903-7F43-9F5B-515A3FC59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431800"/>
            <a:ext cx="100330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22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637129-776B-C342-880D-B8016C625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01600"/>
            <a:ext cx="97028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6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FA0BE-C311-084B-BCA8-12A765483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54" y="228783"/>
            <a:ext cx="9404723" cy="1400530"/>
          </a:xfrm>
        </p:spPr>
        <p:txBody>
          <a:bodyPr/>
          <a:lstStyle/>
          <a:p>
            <a:r>
              <a:rPr lang="en-US" dirty="0"/>
              <a:t>Which Processes Make Adolescent Psychotherapy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B0025-9EDE-6D45-A497-2BBB864E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54" y="1629313"/>
            <a:ext cx="11166444" cy="4999903"/>
          </a:xfrm>
        </p:spPr>
        <p:txBody>
          <a:bodyPr>
            <a:normAutofit/>
          </a:bodyPr>
          <a:lstStyle/>
          <a:p>
            <a:r>
              <a:rPr lang="en-US" dirty="0"/>
              <a:t>A. Therapy is effective for children and adolescents (Hanley &amp; Noble, 2017)</a:t>
            </a:r>
          </a:p>
          <a:p>
            <a:r>
              <a:rPr lang="en-US" dirty="0"/>
              <a:t>B. Less is known about the processes that contribute to therapeutic success</a:t>
            </a:r>
          </a:p>
          <a:p>
            <a:r>
              <a:rPr lang="en-US" dirty="0"/>
              <a:t>C. What contributes to adolescent psychotherapy process in four popular treatment models?</a:t>
            </a:r>
          </a:p>
          <a:p>
            <a:pPr lvl="1"/>
            <a:r>
              <a:rPr lang="en-US" dirty="0"/>
              <a:t>1. how do you define each treatment model?</a:t>
            </a:r>
          </a:p>
          <a:p>
            <a:pPr lvl="1"/>
            <a:r>
              <a:rPr lang="en-US" dirty="0"/>
              <a:t>2. which processes are common to all treatment models and which processes are unique to each treatment model?</a:t>
            </a:r>
          </a:p>
          <a:p>
            <a:pPr lvl="1"/>
            <a:r>
              <a:rPr lang="en-US" dirty="0"/>
              <a:t>3. we believe that mentalization is a common process factor</a:t>
            </a:r>
          </a:p>
          <a:p>
            <a:pPr lvl="2"/>
            <a:r>
              <a:rPr lang="en-US" dirty="0"/>
              <a:t>A. ability to “read others’ minds”</a:t>
            </a:r>
          </a:p>
          <a:p>
            <a:pPr lvl="2"/>
            <a:r>
              <a:rPr lang="en-US" dirty="0"/>
              <a:t>B. interpretation of behavior as resulting from underlying mental states (e.g., intentions, beliefs, feelings)</a:t>
            </a:r>
          </a:p>
        </p:txBody>
      </p:sp>
    </p:spTree>
    <p:extLst>
      <p:ext uri="{BB962C8B-B14F-4D97-AF65-F5344CB8AC3E}">
        <p14:creationId xmlns:p14="http://schemas.microsoft.com/office/powerpoint/2010/main" val="87592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0B6A1-6522-604E-BA98-68AC18181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93" y="322089"/>
            <a:ext cx="9404723" cy="1400530"/>
          </a:xfrm>
        </p:spPr>
        <p:txBody>
          <a:bodyPr/>
          <a:lstStyle/>
          <a:p>
            <a:r>
              <a:rPr lang="en-US" dirty="0"/>
              <a:t>Adolescent Psychotherapy Q-Set (APQ)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28A00-C456-2E49-AEF0-548E133DA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194" y="1940767"/>
            <a:ext cx="11521006" cy="45951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A. Definition of psychotherapy process restricted to a vocabulary of 100 items characterizing process</a:t>
            </a:r>
          </a:p>
          <a:p>
            <a:pPr lvl="1"/>
            <a:r>
              <a:rPr lang="en-US" dirty="0"/>
              <a:t>1. common vocabulary to articulate different types of process</a:t>
            </a:r>
          </a:p>
          <a:p>
            <a:pPr lvl="1"/>
            <a:r>
              <a:rPr lang="en-US" dirty="0"/>
              <a:t>2. arrangement of items can serve as operational definition of a treatment model’s process</a:t>
            </a:r>
          </a:p>
          <a:p>
            <a:r>
              <a:rPr lang="en-US" dirty="0"/>
              <a:t>B. Q-methodology mechanics</a:t>
            </a:r>
          </a:p>
          <a:p>
            <a:pPr lvl="1"/>
            <a:r>
              <a:rPr lang="en-US" dirty="0"/>
              <a:t>1. 100 items distributed in nine piles, forming a normal distribution (</a:t>
            </a:r>
            <a:r>
              <a:rPr lang="en-US" dirty="0" smtClean="0"/>
              <a:t>5-8-12-16-18-16-12-8-5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2. APQ applied to </a:t>
            </a:r>
            <a:r>
              <a:rPr lang="en-US" dirty="0" smtClean="0"/>
              <a:t>full 45-minute </a:t>
            </a:r>
            <a:r>
              <a:rPr lang="en-US" dirty="0"/>
              <a:t>audio-recorded or video-recorded sessions</a:t>
            </a:r>
          </a:p>
          <a:p>
            <a:pPr lvl="1"/>
            <a:r>
              <a:rPr lang="en-US" dirty="0"/>
              <a:t>3. APQ applied to sessions of adolescents ages 12-18</a:t>
            </a:r>
          </a:p>
          <a:p>
            <a:pPr lvl="1"/>
            <a:r>
              <a:rPr lang="en-US" dirty="0"/>
              <a:t>4. three categories of items</a:t>
            </a:r>
          </a:p>
          <a:p>
            <a:pPr lvl="2"/>
            <a:r>
              <a:rPr lang="en-US" dirty="0"/>
              <a:t>A. therapist attitudes and behaviors (1/3)</a:t>
            </a:r>
          </a:p>
          <a:p>
            <a:pPr lvl="2"/>
            <a:r>
              <a:rPr lang="en-US" dirty="0"/>
              <a:t>B. patient attitudes and behaviors (1/3)</a:t>
            </a:r>
          </a:p>
          <a:p>
            <a:pPr lvl="2"/>
            <a:r>
              <a:rPr lang="en-US" dirty="0"/>
              <a:t>C. therapist- patient interactions (1/3)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491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E43E-A71F-0549-95A1-2CD0471F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92" y="322090"/>
            <a:ext cx="9404723" cy="1400530"/>
          </a:xfrm>
        </p:spPr>
        <p:txBody>
          <a:bodyPr/>
          <a:lstStyle/>
          <a:p>
            <a:r>
              <a:rPr lang="en-US" dirty="0"/>
              <a:t>Adolescent Psychotherapy Q-Set (APQ) Continued…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F47D0-B0D3-D04A-AF84-DD77A36A3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903446"/>
            <a:ext cx="10980811" cy="4777272"/>
          </a:xfrm>
        </p:spPr>
        <p:txBody>
          <a:bodyPr/>
          <a:lstStyle/>
          <a:p>
            <a:r>
              <a:rPr lang="en-US" dirty="0"/>
              <a:t>5. convergent and discriminant validity shown with </a:t>
            </a:r>
            <a:r>
              <a:rPr lang="en-US" dirty="0" err="1"/>
              <a:t>Hilsenroth’s</a:t>
            </a:r>
            <a:r>
              <a:rPr lang="en-US" dirty="0"/>
              <a:t> Comparative Psychotherapy Process Scale (CPSS)</a:t>
            </a:r>
          </a:p>
          <a:p>
            <a:r>
              <a:rPr lang="en-US" dirty="0"/>
              <a:t>6. we collected </a:t>
            </a:r>
            <a:r>
              <a:rPr lang="en-US" dirty="0" smtClean="0"/>
              <a:t>prototypical APQ </a:t>
            </a:r>
            <a:r>
              <a:rPr lang="en-US" dirty="0"/>
              <a:t>distributions from 39 expert clinicians (PDT, CBT, MBT, and IPT)</a:t>
            </a:r>
          </a:p>
          <a:p>
            <a:pPr lvl="1"/>
            <a:r>
              <a:rPr lang="en-US" dirty="0"/>
              <a:t>A. rate items “as you see this process occurring within a prototypical adolescent psychotherapy session from </a:t>
            </a:r>
            <a:r>
              <a:rPr lang="en-US" dirty="0" smtClean="0"/>
              <a:t>your</a:t>
            </a:r>
            <a:r>
              <a:rPr lang="en-US" dirty="0" smtClean="0"/>
              <a:t> </a:t>
            </a:r>
            <a:r>
              <a:rPr lang="en-US" dirty="0"/>
              <a:t>theoretical perspective”</a:t>
            </a:r>
          </a:p>
          <a:p>
            <a:pPr lvl="1"/>
            <a:r>
              <a:rPr lang="en-US" dirty="0"/>
              <a:t>B. honorarium of $150 (funded by IPA grant)</a:t>
            </a:r>
          </a:p>
          <a:p>
            <a:r>
              <a:rPr lang="en-US" dirty="0"/>
              <a:t>7. ratings from each treatment model were composited by summing them and dividing by the </a:t>
            </a:r>
            <a:r>
              <a:rPr lang="en-US" dirty="0" smtClean="0"/>
              <a:t>number</a:t>
            </a:r>
            <a:r>
              <a:rPr lang="en-US" dirty="0" smtClean="0"/>
              <a:t> </a:t>
            </a:r>
            <a:r>
              <a:rPr lang="en-US" dirty="0"/>
              <a:t>of raters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588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32676-D040-7443-9C51-71539620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09" y="228783"/>
            <a:ext cx="9404723" cy="1400530"/>
          </a:xfrm>
        </p:spPr>
        <p:txBody>
          <a:bodyPr/>
          <a:lstStyle/>
          <a:p>
            <a:r>
              <a:rPr lang="en-US" dirty="0"/>
              <a:t>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9A376-0770-B049-99F1-5D09B3E5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1250302"/>
            <a:ext cx="11122089" cy="5378915"/>
          </a:xfrm>
        </p:spPr>
        <p:txBody>
          <a:bodyPr>
            <a:normAutofit/>
          </a:bodyPr>
          <a:lstStyle/>
          <a:p>
            <a:r>
              <a:rPr lang="en-US" dirty="0"/>
              <a:t>A. Good internal agreement among four different groups of expert clinicians</a:t>
            </a:r>
          </a:p>
          <a:p>
            <a:r>
              <a:rPr lang="en-US" dirty="0"/>
              <a:t>B. Q-factor analysis suggested some variability in prototypical PDT (</a:t>
            </a:r>
            <a:r>
              <a:rPr lang="en-US" dirty="0" smtClean="0"/>
              <a:t>five-factor </a:t>
            </a:r>
            <a:r>
              <a:rPr lang="en-US" dirty="0"/>
              <a:t>solution)</a:t>
            </a:r>
          </a:p>
          <a:p>
            <a:pPr lvl="1"/>
            <a:r>
              <a:rPr lang="en-US" dirty="0"/>
              <a:t>1. three PDT raters aligned with one IPT rater and one MBT rater</a:t>
            </a:r>
          </a:p>
          <a:p>
            <a:pPr lvl="1"/>
            <a:r>
              <a:rPr lang="en-US" dirty="0"/>
              <a:t>2. five PDT raters loaded onto their own unique factor</a:t>
            </a:r>
          </a:p>
          <a:p>
            <a:pPr lvl="1"/>
            <a:r>
              <a:rPr lang="en-US" dirty="0"/>
              <a:t>3. two PDT raters aligned with one CBT rater, one IPT rater, and seven MBT raters</a:t>
            </a:r>
          </a:p>
          <a:p>
            <a:r>
              <a:rPr lang="en-US" dirty="0"/>
              <a:t>C. PDT positively correlated with CBT (contrary to expectations)</a:t>
            </a:r>
          </a:p>
          <a:p>
            <a:r>
              <a:rPr lang="en-US" dirty="0"/>
              <a:t>D. MBT positively correlated with other three treatment model prototypes (but all treatment models </a:t>
            </a:r>
            <a:r>
              <a:rPr lang="en-US" dirty="0" err="1" smtClean="0"/>
              <a:t>intercorrelated</a:t>
            </a:r>
            <a:r>
              <a:rPr lang="en-US" dirty="0" smtClean="0"/>
              <a:t>)—MBT had </a:t>
            </a:r>
            <a:r>
              <a:rPr lang="en-US" dirty="0"/>
              <a:t>highest mean correlation (</a:t>
            </a:r>
            <a:r>
              <a:rPr lang="en-US" i="1" dirty="0" smtClean="0"/>
              <a:t>r </a:t>
            </a:r>
            <a:r>
              <a:rPr lang="en-US" dirty="0" smtClean="0"/>
              <a:t>= .</a:t>
            </a:r>
            <a:r>
              <a:rPr lang="en-US" dirty="0"/>
              <a:t>77)</a:t>
            </a:r>
          </a:p>
          <a:p>
            <a:r>
              <a:rPr lang="en-US" dirty="0"/>
              <a:t>E. Three partial correlations demonstrated that MBT accounts for significant correlations between PDT and CBT and between PDT and IPT, but not between CBT and IPT</a:t>
            </a:r>
          </a:p>
        </p:txBody>
      </p:sp>
    </p:spTree>
    <p:extLst>
      <p:ext uri="{BB962C8B-B14F-4D97-AF65-F5344CB8AC3E}">
        <p14:creationId xmlns:p14="http://schemas.microsoft.com/office/powerpoint/2010/main" val="314179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91B2-571C-0640-9882-C233BD3BB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73" y="378073"/>
            <a:ext cx="9404723" cy="1400530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AB459-838C-AB4B-B91F-940DB87BF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194" y="1610652"/>
            <a:ext cx="11459613" cy="3838426"/>
          </a:xfrm>
        </p:spPr>
        <p:txBody>
          <a:bodyPr>
            <a:normAutofit/>
          </a:bodyPr>
          <a:lstStyle/>
          <a:p>
            <a:r>
              <a:rPr lang="en-US" sz="2400" dirty="0"/>
              <a:t>A. MBT process could not account for correlation between CBT and IPT (see Tables 1 and 2)</a:t>
            </a:r>
          </a:p>
          <a:p>
            <a:r>
              <a:rPr lang="en-US" sz="2400" dirty="0"/>
              <a:t>B. </a:t>
            </a:r>
            <a:r>
              <a:rPr lang="en-US" sz="2400" dirty="0" smtClean="0"/>
              <a:t>We </a:t>
            </a:r>
            <a:r>
              <a:rPr lang="en-US" sz="2400" dirty="0"/>
              <a:t>proposed two common process factors</a:t>
            </a:r>
          </a:p>
          <a:p>
            <a:pPr lvl="1"/>
            <a:r>
              <a:rPr lang="en-US" sz="2000" dirty="0"/>
              <a:t>1. providing mentalization</a:t>
            </a:r>
          </a:p>
          <a:p>
            <a:pPr lvl="1"/>
            <a:r>
              <a:rPr lang="en-US" sz="2000" dirty="0"/>
              <a:t>2. providing </a:t>
            </a:r>
            <a:r>
              <a:rPr lang="en-US" sz="2000" dirty="0" smtClean="0"/>
              <a:t>support--advocating </a:t>
            </a:r>
            <a:r>
              <a:rPr lang="en-US" sz="2000" dirty="0"/>
              <a:t>for pt.; cheerleading; guidance</a:t>
            </a:r>
          </a:p>
          <a:p>
            <a:r>
              <a:rPr lang="en-US" sz="2400" dirty="0"/>
              <a:t>C. Operational definitions of PDT, CBT, MBT, and IPT (see Tables 3-6)</a:t>
            </a:r>
          </a:p>
        </p:txBody>
      </p:sp>
    </p:spTree>
    <p:extLst>
      <p:ext uri="{BB962C8B-B14F-4D97-AF65-F5344CB8AC3E}">
        <p14:creationId xmlns:p14="http://schemas.microsoft.com/office/powerpoint/2010/main" val="407779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3FE1-C8A6-A94C-A55E-D320DAFF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AEE7-92E6-8246-B446-272A70C1F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492" y="1331259"/>
            <a:ext cx="11343724" cy="4752300"/>
          </a:xfrm>
        </p:spPr>
        <p:txBody>
          <a:bodyPr/>
          <a:lstStyle/>
          <a:p>
            <a:r>
              <a:rPr lang="en-US" dirty="0"/>
              <a:t>D. Significant intercorrelations found in child therapy prototypes but not adult therapy prototypes (contrary to expectations)</a:t>
            </a:r>
          </a:p>
          <a:p>
            <a:pPr lvl="1"/>
            <a:r>
              <a:rPr lang="en-US" dirty="0"/>
              <a:t>1. adolescent treatments more similar than different due to common factors</a:t>
            </a:r>
          </a:p>
          <a:p>
            <a:pPr lvl="1"/>
            <a:r>
              <a:rPr lang="en-US" dirty="0"/>
              <a:t>2. less talk therapy in adolescent therapy than adult therapy?</a:t>
            </a:r>
          </a:p>
          <a:p>
            <a:r>
              <a:rPr lang="en-US" dirty="0"/>
              <a:t>E. </a:t>
            </a:r>
            <a:r>
              <a:rPr lang="en-US" dirty="0" smtClean="0"/>
              <a:t>Which </a:t>
            </a:r>
            <a:r>
              <a:rPr lang="en-US" dirty="0"/>
              <a:t>therapy </a:t>
            </a:r>
            <a:r>
              <a:rPr lang="en-US" dirty="0" smtClean="0"/>
              <a:t>process—</a:t>
            </a:r>
            <a:r>
              <a:rPr lang="en-US" dirty="0" err="1" smtClean="0"/>
              <a:t>mentalization</a:t>
            </a:r>
            <a:r>
              <a:rPr lang="en-US" dirty="0" smtClean="0"/>
              <a:t> or support—is more </a:t>
            </a:r>
            <a:r>
              <a:rPr lang="en-US" dirty="0"/>
              <a:t>effective for which adolescents under which conditions?</a:t>
            </a:r>
          </a:p>
          <a:p>
            <a:r>
              <a:rPr lang="en-US" dirty="0"/>
              <a:t>1. calculate magnitude of adherence in clinic sessions</a:t>
            </a:r>
          </a:p>
          <a:p>
            <a:r>
              <a:rPr lang="en-US" dirty="0"/>
              <a:t>2. correlate these adherence </a:t>
            </a:r>
            <a:r>
              <a:rPr lang="en-US" dirty="0" smtClean="0"/>
              <a:t>scores </a:t>
            </a:r>
            <a:r>
              <a:rPr lang="en-US" dirty="0"/>
              <a:t>with outcome measures</a:t>
            </a:r>
          </a:p>
          <a:p>
            <a:r>
              <a:rPr lang="en-US" dirty="0"/>
              <a:t>3. </a:t>
            </a:r>
            <a:r>
              <a:rPr lang="en-US"/>
              <a:t>which </a:t>
            </a:r>
            <a:r>
              <a:rPr lang="en-US" smtClean="0"/>
              <a:t>treatment </a:t>
            </a:r>
            <a:r>
              <a:rPr lang="en-US" dirty="0"/>
              <a:t>models are most effective for which patients for how long?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99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8D5883-7507-894F-8A00-2ED34CB0C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52" y="1503115"/>
            <a:ext cx="11182497" cy="414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9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F89B7F-5441-8042-8561-07E8029BB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74" y="1359877"/>
            <a:ext cx="10811852" cy="45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59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{BDD5CEDF-F22C-ED44-9CCD-858412C97340}tf10001062</Template>
  <TotalTime>9094</TotalTime>
  <Words>672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Expert Clinicians’ Prototypes of an Adolescent Treatment: Common and Unique Factors Among Four Treatment Models</vt:lpstr>
      <vt:lpstr>Which Processes Make Adolescent Psychotherapy Work?</vt:lpstr>
      <vt:lpstr>Adolescent Psychotherapy Q-Set (APQ)</vt:lpstr>
      <vt:lpstr>Adolescent Psychotherapy Q-Set (APQ) Continued… </vt:lpstr>
      <vt:lpstr>Results </vt:lpstr>
      <vt:lpstr>Discussion</vt:lpstr>
      <vt:lpstr>Discussion continued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Expert Clinicians’ Prototypes of an Adolescent Treatment: Common and Unique Factors Among Four Treatment Models</dc:title>
  <dc:creator>Taylor Perlman</dc:creator>
  <cp:lastModifiedBy>Geoffrey Goodman</cp:lastModifiedBy>
  <cp:revision>11</cp:revision>
  <dcterms:created xsi:type="dcterms:W3CDTF">2022-01-11T14:14:27Z</dcterms:created>
  <dcterms:modified xsi:type="dcterms:W3CDTF">2022-02-28T11:39:00Z</dcterms:modified>
</cp:coreProperties>
</file>